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BB214B7C-2838-4382-A886-1C532044E0FA}">
          <p14:sldIdLst>
            <p14:sldId id="256"/>
            <p14:sldId id="271"/>
            <p14:sldId id="272"/>
            <p14:sldId id="273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6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357"/>
    <a:srgbClr val="60B8B9"/>
    <a:srgbClr val="25AAE1"/>
    <a:srgbClr val="47A5A0"/>
    <a:srgbClr val="EC1B2C"/>
    <a:srgbClr val="5C2B86"/>
    <a:srgbClr val="872990"/>
    <a:srgbClr val="DFC46D"/>
    <a:srgbClr val="E9D88E"/>
    <a:srgbClr val="CB9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C804D01-912F-40DA-9F2E-82C1BEA43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780D2A1-618B-465B-AB26-928899141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D0F0F97-C5D6-47B7-BBFC-FF89EFDE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30F71BE8-9815-422E-8FB7-B73F6962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4E653E60-C423-46DD-8B17-6B15856E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1157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408214A-4C9D-41BE-9DC3-5C4BD6B0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EA9FD611-47F2-4EB1-8CA4-A97867008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C8765D1E-CDEF-4685-B76F-F8236B41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D760915-0615-426C-BA85-BB3EE5FA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5F0A25F-2E08-4B22-9645-9842A636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67548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76DAB7EB-A963-487B-9766-5859A33E9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1D1AF6C2-9CCE-48BB-B635-7B473551D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69DD7443-88AA-4E70-BAAC-BC4EAD23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C2123D-3413-4B9B-B811-7EF02D09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9B116F4-4B94-4CFA-A833-28AE989C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9161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D2D3C13-7F02-45B2-B833-220DBE78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4D19036-273B-472B-9FAF-EA0C86CB7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EB8A42C6-3C6C-4C24-951C-1B7EE93D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C2706CD8-86CA-4D81-9D8C-719055CE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B3341283-D11A-4EFD-AAE0-632AFBFF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90876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0072E2A-2182-4B53-93A9-EEF2AFEA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341678A4-66F2-4858-98BF-338CE875F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B63A6D9-D44D-4C85-AE7A-95657D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2DF9DCE7-C71F-4DFE-BC84-D49DF842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C192C86-48AD-46E9-8B32-CD707ADE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65135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AA3EE9D-492A-475D-AED2-2C3FF63E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1F9D227-E427-4473-9514-D7294D7B5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F7C6480A-D554-46EF-BD30-CDE6A4E2E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79600095-1FC2-40EF-9231-3370DE21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DFE1D66C-AF9A-4F0B-ABA7-73C08407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A0FDC693-C929-42A8-8DA1-E2CC3845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1180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EB40444-ABEA-4ACD-9BD4-6C855291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910A957-DBC9-4FA9-B55E-DBD7ACC67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A9BB54FE-1B28-417E-A6D3-E6A19AB2E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C00297FA-1425-4DB3-ABB4-2F369B52C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44D5451E-1225-429B-BA9E-8309A2FAD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88CAE2BC-A0C2-4FFA-B4C2-21A9518D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A1D26184-F154-4866-8DD7-DC76EC8F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EA53722B-398C-4898-AC66-ADB8201A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5121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0021D47-BFAE-4812-B5D8-13B1C861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02B16AE1-FB60-4724-9964-5467DA90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5BFDC3DF-5807-43F4-9419-D2330D44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CAF8D25C-2F3E-415B-83A4-5BAAD5CF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7786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699A9430-54B3-4BD9-93EB-FFA41699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CE390C57-4865-469F-A5F8-C717B83F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4A02D2C3-F822-4F03-9BD1-318C7607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2765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B576A1-C073-42EA-A1FD-200A837A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3A9AD13-7C58-4C52-BB4E-B540E1D6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0DD98868-4D30-4ABF-952A-B3A3CDB23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E7116C0A-38BB-4705-8F0C-02FC47F7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4AE97B1-5E7D-4118-8CB3-90D2B22F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582C5DAC-4078-4C7C-87B2-8D76ED06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4908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1334FE6-4DD1-4559-8638-3BDF9042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5E9EC3C9-FB4B-440B-934E-D2BA6EFEE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14014CC1-BC8E-431A-ABC0-8F0766F97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89E5F1E9-621D-4FC8-91D4-A3D7AC2E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4D0F02C3-1275-4721-A092-ED5BB94A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5C6F6BB1-B89B-4682-B5DF-B2835B31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68763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C918460B-85F7-445D-8C5B-6A8B6113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90EBC03A-05EC-4452-9913-79C48A946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E11058C7-6F90-46D2-9F16-461DC7CB6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312D3-B100-4109-9B61-9D86E5DFC181}" type="datetimeFigureOut">
              <a:rPr lang="hr-BA" smtClean="0"/>
              <a:t>2. 3. 2020.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7D195E16-30B4-4793-AA26-6B00DB611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142CA3C-F76D-4080-A74F-F0C1E8086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6054-52E1-4489-A81E-F7BECA1DEA1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91013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="" xmlns:a16="http://schemas.microsoft.com/office/drawing/2014/main" id="{96F4184B-1F8D-4A6F-A75C-BAD6A565D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6596" y="1703322"/>
            <a:ext cx="5770529" cy="34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2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Slika na kojoj se prikazuje na zatvorenom, zid, pod, prozor&#10;&#10;Opis je automatski generiran">
            <a:extLst>
              <a:ext uri="{FF2B5EF4-FFF2-40B4-BE49-F238E27FC236}">
                <a16:creationId xmlns="" xmlns:a16="http://schemas.microsoft.com/office/drawing/2014/main" id="{D71FB350-FB6C-4369-AB17-36D533A520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03" y="-1"/>
            <a:ext cx="12203503" cy="686447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A3870D72-9DB0-429B-89AE-1C368960EB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31" y="-257479"/>
            <a:ext cx="13107475" cy="737295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8CCCAAAB-4500-49A0-923E-14B435A93747}"/>
              </a:ext>
            </a:extLst>
          </p:cNvPr>
          <p:cNvSpPr txBox="1"/>
          <p:nvPr/>
        </p:nvSpPr>
        <p:spPr>
          <a:xfrm>
            <a:off x="5967664" y="2399266"/>
            <a:ext cx="73312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5C2B86"/>
                </a:solidFill>
                <a:latin typeface="Trebuchet MS" panose="020B0603020202020204" pitchFamily="34" charset="0"/>
              </a:rPr>
              <a:t>4L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 err="1">
                <a:solidFill>
                  <a:srgbClr val="5C2B86"/>
                </a:solidFill>
                <a:latin typeface="Trebuchet MS" panose="020B0603020202020204" pitchFamily="34" charset="0"/>
              </a:rPr>
              <a:t>Staklosjaj</a:t>
            </a:r>
            <a:r>
              <a:rPr lang="hr-HR" dirty="0">
                <a:solidFill>
                  <a:srgbClr val="5C2B86"/>
                </a:solidFill>
                <a:latin typeface="Trebuchet MS" panose="020B0603020202020204" pitchFamily="34" charset="0"/>
              </a:rPr>
              <a:t> s učinkovitom i snažnom formulom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5C2B86"/>
                </a:solidFill>
                <a:latin typeface="Trebuchet MS" panose="020B0603020202020204" pitchFamily="34" charset="0"/>
              </a:rPr>
              <a:t>Alkohol + ocat + blistav sjaj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5C2B86"/>
                </a:solidFill>
                <a:latin typeface="Trebuchet MS" panose="020B0603020202020204" pitchFamily="34" charset="0"/>
              </a:rPr>
              <a:t>Izvrsni rezultati na svim staklenim površinama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5C2B86"/>
                </a:solidFill>
                <a:latin typeface="Trebuchet MS" panose="020B0603020202020204" pitchFamily="34" charset="0"/>
              </a:rPr>
              <a:t>Prikladan za primjenu u hotelima, restoranima,</a:t>
            </a:r>
          </a:p>
          <a:p>
            <a:pPr>
              <a:lnSpc>
                <a:spcPct val="200000"/>
              </a:lnSpc>
            </a:pPr>
            <a:r>
              <a:rPr lang="hr-HR" dirty="0">
                <a:solidFill>
                  <a:srgbClr val="5C2B86"/>
                </a:solidFill>
                <a:latin typeface="Trebuchet MS" panose="020B0603020202020204" pitchFamily="34" charset="0"/>
              </a:rPr>
              <a:t>    većim objektima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hr-HR" dirty="0">
              <a:solidFill>
                <a:srgbClr val="5C2B86"/>
              </a:solidFill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</a:pPr>
            <a:endParaRPr lang="hr-HR" dirty="0">
              <a:solidFill>
                <a:srgbClr val="5C2B86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5C2B86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5C2B86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5C2B86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5C2B86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5C2B86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5C2B86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39BC7568-D2C5-41EF-8A29-41E1FC901310}"/>
              </a:ext>
            </a:extLst>
          </p:cNvPr>
          <p:cNvSpPr/>
          <p:nvPr/>
        </p:nvSpPr>
        <p:spPr>
          <a:xfrm>
            <a:off x="5763381" y="822184"/>
            <a:ext cx="63628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600" b="1" dirty="0">
                <a:solidFill>
                  <a:srgbClr val="5C2B86"/>
                </a:solidFill>
                <a:latin typeface="Trebuchet MS" panose="020B0603020202020204" pitchFamily="34" charset="0"/>
              </a:rPr>
              <a:t>HIGI SREDSTVO ZA ČIŠĆENJE </a:t>
            </a:r>
          </a:p>
          <a:p>
            <a:pPr algn="ctr"/>
            <a:r>
              <a:rPr lang="hr-HR" sz="3600" b="1" dirty="0">
                <a:solidFill>
                  <a:srgbClr val="5C2B86"/>
                </a:solidFill>
                <a:latin typeface="Trebuchet MS" panose="020B0603020202020204" pitchFamily="34" charset="0"/>
              </a:rPr>
              <a:t>STAKLENIH POVRŠINA 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="" xmlns:a16="http://schemas.microsoft.com/office/drawing/2014/main" id="{D16C9981-1FFF-4815-9258-72E501FFCB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84" y="417085"/>
            <a:ext cx="4798736" cy="863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 na kojoj se prikazuje prozor, na zatvorenom, pod, zgrada&#10;&#10;Opis je automatski generiran">
            <a:extLst>
              <a:ext uri="{FF2B5EF4-FFF2-40B4-BE49-F238E27FC236}">
                <a16:creationId xmlns="" xmlns:a16="http://schemas.microsoft.com/office/drawing/2014/main" id="{8F4238D0-B059-45B2-A52C-CFB3619841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294" y="-190104"/>
            <a:ext cx="12529960" cy="704810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53B0ED27-AAAA-4BA1-B65E-CFF78B4ED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93" y="-341700"/>
            <a:ext cx="13406931" cy="754139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8CCCAAAB-4500-49A0-923E-14B435A93747}"/>
              </a:ext>
            </a:extLst>
          </p:cNvPr>
          <p:cNvSpPr txBox="1"/>
          <p:nvPr/>
        </p:nvSpPr>
        <p:spPr>
          <a:xfrm>
            <a:off x="6107994" y="1312608"/>
            <a:ext cx="484909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25AAE1"/>
                </a:solidFill>
                <a:latin typeface="Trebuchet MS" panose="020B0603020202020204" pitchFamily="34" charset="0"/>
              </a:rPr>
              <a:t>4L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25AAE1"/>
                </a:solidFill>
                <a:latin typeface="Trebuchet MS" panose="020B0603020202020204" pitchFamily="34" charset="0"/>
              </a:rPr>
              <a:t>Univerzalno sredstvo za čišćenje podova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25AAE1"/>
                </a:solidFill>
                <a:latin typeface="Trebuchet MS" panose="020B0603020202020204" pitchFamily="34" charset="0"/>
              </a:rPr>
              <a:t>Uklanja nečistoće s različitih površina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25AAE1"/>
                </a:solidFill>
                <a:latin typeface="Trebuchet MS" panose="020B0603020202020204" pitchFamily="34" charset="0"/>
              </a:rPr>
              <a:t>Nema potrebe za dodatnim ispiranjem te površine su suhe u kratkom vremenu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25AAE1"/>
                </a:solidFill>
                <a:latin typeface="Trebuchet MS" panose="020B0603020202020204" pitchFamily="34" charset="0"/>
              </a:rPr>
              <a:t>Spoj raznih cvjetnih nota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25AAE1"/>
                </a:solidFill>
                <a:latin typeface="Trebuchet MS" panose="020B0603020202020204" pitchFamily="34" charset="0"/>
              </a:rPr>
              <a:t>Daje ugodan i dugotrajan miris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25AAE1"/>
                </a:solidFill>
                <a:latin typeface="Trebuchet MS" panose="020B0603020202020204" pitchFamily="34" charset="0"/>
              </a:rPr>
              <a:t>Prikladan za primjenu u hotelima, restoranima, većim objektima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hr-HR" dirty="0">
              <a:solidFill>
                <a:srgbClr val="25AAE1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hr-HR" dirty="0">
              <a:solidFill>
                <a:srgbClr val="25AAE1"/>
              </a:solidFill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</a:pPr>
            <a:endParaRPr lang="hr-HR" dirty="0">
              <a:solidFill>
                <a:srgbClr val="25AAE1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25AAE1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25AAE1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25AAE1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25AAE1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25AAE1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25AAE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AAF1EE06-B6D0-487A-9F8D-B77AC4481307}"/>
              </a:ext>
            </a:extLst>
          </p:cNvPr>
          <p:cNvSpPr/>
          <p:nvPr/>
        </p:nvSpPr>
        <p:spPr>
          <a:xfrm>
            <a:off x="5999706" y="370523"/>
            <a:ext cx="5463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rgbClr val="25AAE1"/>
                </a:solidFill>
                <a:latin typeface="Trebuchet MS" panose="020B0603020202020204" pitchFamily="34" charset="0"/>
              </a:rPr>
              <a:t>HIGI SREDSTVO ZA PODOVE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E8D1C309-995C-401E-850F-B857E3F5B9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10" y="951670"/>
            <a:ext cx="4727990" cy="57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2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 descr="Slika na kojoj se prikazuje na zatvorenom, zid, pod, prozor&#10;&#10;Opis je automatski generiran">
            <a:extLst>
              <a:ext uri="{FF2B5EF4-FFF2-40B4-BE49-F238E27FC236}">
                <a16:creationId xmlns="" xmlns:a16="http://schemas.microsoft.com/office/drawing/2014/main" id="{4765D100-6E44-4AA2-8895-5294EBD22F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5A4C3ECC-74F4-4526-B93F-F677960536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400" y="0"/>
            <a:ext cx="12916828" cy="7265716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34762338-B64F-4A23-94EF-8A6A3AF514C4}"/>
              </a:ext>
            </a:extLst>
          </p:cNvPr>
          <p:cNvSpPr txBox="1"/>
          <p:nvPr/>
        </p:nvSpPr>
        <p:spPr>
          <a:xfrm>
            <a:off x="6434399" y="1646174"/>
            <a:ext cx="620865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EC1B2C"/>
                </a:solidFill>
                <a:latin typeface="Trebuchet MS" panose="020B0603020202020204" pitchFamily="34" charset="0"/>
              </a:rPr>
              <a:t>4L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EC1B2C"/>
                </a:solidFill>
                <a:latin typeface="Trebuchet MS" panose="020B0603020202020204" pitchFamily="34" charset="0"/>
              </a:rPr>
              <a:t>Tekući sapun za pranje ruku i tijela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EC1B2C"/>
                </a:solidFill>
                <a:latin typeface="Trebuchet MS" panose="020B0603020202020204" pitchFamily="34" charset="0"/>
              </a:rPr>
              <a:t>Obogaćen glicerinom koji njeguje kožu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EC1B2C"/>
                </a:solidFill>
                <a:latin typeface="Trebuchet MS" panose="020B0603020202020204" pitchFamily="34" charset="0"/>
              </a:rPr>
              <a:t>Sprječava isušivanje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EC1B2C"/>
                </a:solidFill>
                <a:latin typeface="Trebuchet MS" panose="020B0603020202020204" pitchFamily="34" charset="0"/>
              </a:rPr>
              <a:t>Pruža dugotrajan osjećaj svježine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EC1B2C"/>
                </a:solidFill>
                <a:latin typeface="Trebuchet MS" panose="020B0603020202020204" pitchFamily="34" charset="0"/>
              </a:rPr>
              <a:t>Balansira pH vrijednost kože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EC1B2C"/>
                </a:solidFill>
                <a:latin typeface="Trebuchet MS" panose="020B0603020202020204" pitchFamily="34" charset="0"/>
              </a:rPr>
              <a:t>Prikladan za primjenu u hotelima, restoranima,</a:t>
            </a:r>
          </a:p>
          <a:p>
            <a:pPr>
              <a:lnSpc>
                <a:spcPct val="200000"/>
              </a:lnSpc>
            </a:pPr>
            <a:r>
              <a:rPr lang="hr-HR" dirty="0">
                <a:solidFill>
                  <a:srgbClr val="EC1B2C"/>
                </a:solidFill>
                <a:latin typeface="Trebuchet MS" panose="020B0603020202020204" pitchFamily="34" charset="0"/>
              </a:rPr>
              <a:t>     većim objektima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hr-H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hr-H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hr-H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hr-H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>
              <a:lnSpc>
                <a:spcPct val="200000"/>
              </a:lnSpc>
            </a:pPr>
            <a:endParaRPr lang="hr-H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="" xmlns:a16="http://schemas.microsoft.com/office/drawing/2014/main" id="{DFC2CC9A-BAA9-4E36-B082-FDD064FA4C0A}"/>
              </a:ext>
            </a:extLst>
          </p:cNvPr>
          <p:cNvSpPr/>
          <p:nvPr/>
        </p:nvSpPr>
        <p:spPr>
          <a:xfrm>
            <a:off x="6632559" y="643981"/>
            <a:ext cx="4308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EC1B2C"/>
                </a:solidFill>
                <a:latin typeface="Trebuchet MS" panose="020B0603020202020204" pitchFamily="34" charset="0"/>
              </a:rPr>
              <a:t>HIGI TEKUĆI SAPUN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39A3B93A-EAFD-4F4C-AA46-BF6B3CD67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24" y="1290312"/>
            <a:ext cx="4443208" cy="54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2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snimka zaslona&#10;&#10;Opis je automatski generiran">
            <a:extLst>
              <a:ext uri="{FF2B5EF4-FFF2-40B4-BE49-F238E27FC236}">
                <a16:creationId xmlns="" xmlns:a16="http://schemas.microsoft.com/office/drawing/2014/main" id="{1B7292DD-91AC-449C-8854-52A13BC9F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162" y="1703322"/>
            <a:ext cx="5800776" cy="34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0FD3CB5-B4CF-4768-8799-DAAA5D4F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="" xmlns:a16="http://schemas.microsoft.com/office/drawing/2014/main" id="{9713C0F9-8AFD-4142-B31B-E42861FF0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946" y="1825625"/>
            <a:ext cx="6654107" cy="4351338"/>
          </a:xfrm>
        </p:spPr>
      </p:pic>
      <p:pic>
        <p:nvPicPr>
          <p:cNvPr id="4" name="Slika 3" descr="Slika na kojoj se prikazuje prozor, na zatvorenom, zid&#10;&#10;Opis je automatski generiran">
            <a:extLst>
              <a:ext uri="{FF2B5EF4-FFF2-40B4-BE49-F238E27FC236}">
                <a16:creationId xmlns="" xmlns:a16="http://schemas.microsoft.com/office/drawing/2014/main" id="{00821AA2-8040-41EF-9188-F9826EBA1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9D7F6345-A8B7-4816-BD7C-ABD888DA23B5}"/>
              </a:ext>
            </a:extLst>
          </p:cNvPr>
          <p:cNvSpPr/>
          <p:nvPr/>
        </p:nvSpPr>
        <p:spPr>
          <a:xfrm>
            <a:off x="5125541" y="1272529"/>
            <a:ext cx="7418883" cy="828675"/>
          </a:xfrm>
          <a:prstGeom prst="roundRect">
            <a:avLst/>
          </a:prstGeom>
          <a:solidFill>
            <a:srgbClr val="60B8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PAPIRNI RUČNIK– Medical roll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D344F661-35A0-44D7-AB27-119C8504365E}"/>
              </a:ext>
            </a:extLst>
          </p:cNvPr>
          <p:cNvSpPr txBox="1"/>
          <p:nvPr/>
        </p:nvSpPr>
        <p:spPr>
          <a:xfrm>
            <a:off x="5566267" y="2326595"/>
            <a:ext cx="56863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Papirnati ručnici u listićima  21 cm x 21 cm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Papirnati ručnici u listićima V-preklop, 24 x 21 cm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Toaletni papir u listićima V- preklop  ( 10,5 cm x 21 cm )</a:t>
            </a: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Praktična primjena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Prikladan za </a:t>
            </a: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različite </a:t>
            </a: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upotrebe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042E8B6E-48A2-4CE9-9440-B9FD286E92B1}"/>
              </a:ext>
            </a:extLst>
          </p:cNvPr>
          <p:cNvSpPr/>
          <p:nvPr/>
        </p:nvSpPr>
        <p:spPr>
          <a:xfrm>
            <a:off x="5496333" y="1394478"/>
            <a:ext cx="7306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3200" dirty="0">
                <a:ln w="0"/>
                <a:solidFill>
                  <a:schemeClr val="bg1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SLAGANI LISTIĆI - </a:t>
            </a:r>
            <a:r>
              <a:rPr lang="bs-Latn-BA" sz="3200" dirty="0" smtClean="0">
                <a:ln w="0"/>
                <a:solidFill>
                  <a:schemeClr val="bg1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dispenzeri</a:t>
            </a:r>
            <a:endParaRPr lang="bs-Latn-BA" sz="3200" dirty="0">
              <a:ln w="0"/>
              <a:solidFill>
                <a:schemeClr val="bg1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</p:txBody>
      </p:sp>
      <p:pic>
        <p:nvPicPr>
          <p:cNvPr id="15" name="Slika 14" descr="Slika na kojoj se prikazuje sjedenje, bijelo&#10;&#10;Opis je automatski generiran">
            <a:extLst>
              <a:ext uri="{FF2B5EF4-FFF2-40B4-BE49-F238E27FC236}">
                <a16:creationId xmlns="" xmlns:a16="http://schemas.microsoft.com/office/drawing/2014/main" id="{E997C5FA-1654-4078-A875-B3B3DBF06E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835" y="3128957"/>
            <a:ext cx="3048006" cy="3048006"/>
          </a:xfrm>
          <a:prstGeom prst="rect">
            <a:avLst/>
          </a:prstGeom>
        </p:spPr>
      </p:pic>
      <p:pic>
        <p:nvPicPr>
          <p:cNvPr id="8" name="Slika 7" descr="Slika na kojoj se prikazuje sjedenje, na otvorenom, bijelo&#10;&#10;Opis je automatski generiran">
            <a:extLst>
              <a:ext uri="{FF2B5EF4-FFF2-40B4-BE49-F238E27FC236}">
                <a16:creationId xmlns="" xmlns:a16="http://schemas.microsoft.com/office/drawing/2014/main" id="{F0462C3D-B442-4BD6-8A18-A2AA7F59B0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684" y="3263894"/>
            <a:ext cx="3048006" cy="304800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1142608D-D116-4F52-A5B1-A8A071D75C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161" y="546100"/>
            <a:ext cx="3193196" cy="31931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3837F59A-1172-4776-82F5-333AAA9FFA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094" y="848033"/>
            <a:ext cx="2584614" cy="25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0FD3CB5-B4CF-4768-8799-DAAA5D4F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="" xmlns:a16="http://schemas.microsoft.com/office/drawing/2014/main" id="{9713C0F9-8AFD-4142-B31B-E42861FF0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946" y="1825625"/>
            <a:ext cx="6654107" cy="4351338"/>
          </a:xfrm>
        </p:spPr>
      </p:pic>
      <p:pic>
        <p:nvPicPr>
          <p:cNvPr id="4" name="Slika 3" descr="Slika na kojoj se prikazuje prozor, na zatvorenom, zid&#10;&#10;Opis je automatski generiran">
            <a:extLst>
              <a:ext uri="{FF2B5EF4-FFF2-40B4-BE49-F238E27FC236}">
                <a16:creationId xmlns="" xmlns:a16="http://schemas.microsoft.com/office/drawing/2014/main" id="{00821AA2-8040-41EF-9188-F9826EBA1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247"/>
            <a:ext cx="12191999" cy="6858000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9D7F6345-A8B7-4816-BD7C-ABD888DA23B5}"/>
              </a:ext>
            </a:extLst>
          </p:cNvPr>
          <p:cNvSpPr/>
          <p:nvPr/>
        </p:nvSpPr>
        <p:spPr>
          <a:xfrm>
            <a:off x="5125541" y="1272529"/>
            <a:ext cx="7418883" cy="1230447"/>
          </a:xfrm>
          <a:prstGeom prst="roundRect">
            <a:avLst/>
          </a:prstGeom>
          <a:solidFill>
            <a:srgbClr val="60B8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PAPIRNI RUČNIK– Medical roll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D344F661-35A0-44D7-AB27-119C8504365E}"/>
              </a:ext>
            </a:extLst>
          </p:cNvPr>
          <p:cNvSpPr txBox="1"/>
          <p:nvPr/>
        </p:nvSpPr>
        <p:spPr>
          <a:xfrm>
            <a:off x="5566267" y="2326595"/>
            <a:ext cx="5686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Izrazita moć upijanja</a:t>
            </a: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Praktična primjena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Prikladan za </a:t>
            </a: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različite upotrebe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Promjer hilzne= 5,2 cm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Dužina role= 110 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Dužina listića= 24 cm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Pakiranje= </a:t>
            </a: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2</a:t>
            </a: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/1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2 sloja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042E8B6E-48A2-4CE9-9440-B9FD286E92B1}"/>
              </a:ext>
            </a:extLst>
          </p:cNvPr>
          <p:cNvSpPr/>
          <p:nvPr/>
        </p:nvSpPr>
        <p:spPr>
          <a:xfrm>
            <a:off x="5496333" y="1394478"/>
            <a:ext cx="7306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3200" dirty="0" smtClean="0">
                <a:ln w="0"/>
                <a:solidFill>
                  <a:schemeClr val="bg1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JUMBO ROLE- ručnik za centralno izvlačenje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21" y="3677906"/>
            <a:ext cx="4082310" cy="2583410"/>
          </a:xfrm>
          <a:prstGeom prst="rect">
            <a:avLst/>
          </a:prstGeom>
        </p:spPr>
      </p:pic>
      <p:pic>
        <p:nvPicPr>
          <p:cNvPr id="3" name="Picture 2" descr="C:\Users\ivan.lisjak\Pictures\Horeca\dispenzer za centralno izvlačenje- bijeli Hig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" y="904568"/>
            <a:ext cx="1768479" cy="22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van.lisjak\Pictures\Horeca\dispenzer za centralno izvlačenje- crni Hig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97" y="804646"/>
            <a:ext cx="1983134" cy="23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0FD3CB5-B4CF-4768-8799-DAAA5D4F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="" xmlns:a16="http://schemas.microsoft.com/office/drawing/2014/main" id="{9713C0F9-8AFD-4142-B31B-E42861FF0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946" y="1825625"/>
            <a:ext cx="6654107" cy="4351338"/>
          </a:xfrm>
        </p:spPr>
      </p:pic>
      <p:pic>
        <p:nvPicPr>
          <p:cNvPr id="4" name="Slika 3" descr="Slika na kojoj se prikazuje prozor, na zatvorenom, zid&#10;&#10;Opis je automatski generiran">
            <a:extLst>
              <a:ext uri="{FF2B5EF4-FFF2-40B4-BE49-F238E27FC236}">
                <a16:creationId xmlns="" xmlns:a16="http://schemas.microsoft.com/office/drawing/2014/main" id="{00821AA2-8040-41EF-9188-F9826EBA1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="" xmlns:a16="http://schemas.microsoft.com/office/drawing/2014/main" id="{9D7F6345-A8B7-4816-BD7C-ABD888DA23B5}"/>
              </a:ext>
            </a:extLst>
          </p:cNvPr>
          <p:cNvSpPr/>
          <p:nvPr/>
        </p:nvSpPr>
        <p:spPr>
          <a:xfrm>
            <a:off x="4773117" y="1281946"/>
            <a:ext cx="7418883" cy="1230447"/>
          </a:xfrm>
          <a:prstGeom prst="roundRect">
            <a:avLst/>
          </a:prstGeom>
          <a:solidFill>
            <a:srgbClr val="60B8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PAPIRNI RUČNIK– Medical roll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D344F661-35A0-44D7-AB27-119C8504365E}"/>
              </a:ext>
            </a:extLst>
          </p:cNvPr>
          <p:cNvSpPr txBox="1"/>
          <p:nvPr/>
        </p:nvSpPr>
        <p:spPr>
          <a:xfrm>
            <a:off x="5566267" y="2326595"/>
            <a:ext cx="568636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Izrazita moć upijanja</a:t>
            </a: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Praktična primjena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Prikladan za raličite </a:t>
            </a: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upotrebe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Prikladan za autocut držače ( razne varijante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Dužina role= 140 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Visina role= 20,3 cm ( do 20,5 cm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Promjer hilzne= 3,8 cm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Pakiranje= 2/1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 smtClean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2 sloja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042E8B6E-48A2-4CE9-9440-B9FD286E92B1}"/>
              </a:ext>
            </a:extLst>
          </p:cNvPr>
          <p:cNvSpPr/>
          <p:nvPr/>
        </p:nvSpPr>
        <p:spPr>
          <a:xfrm>
            <a:off x="5496333" y="1394478"/>
            <a:ext cx="73067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3200" dirty="0" smtClean="0">
                <a:ln w="0"/>
                <a:solidFill>
                  <a:schemeClr val="bg1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JUMBO ROLE- Autocut rola</a:t>
            </a:r>
          </a:p>
          <a:p>
            <a:endParaRPr lang="bs-Latn-BA" sz="3200" dirty="0" smtClean="0">
              <a:ln w="0"/>
              <a:solidFill>
                <a:schemeClr val="bg1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2326595"/>
            <a:ext cx="4164012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prozor, na zatvorenom, zid&#10;&#10;Opis je automatski generiran">
            <a:extLst>
              <a:ext uri="{FF2B5EF4-FFF2-40B4-BE49-F238E27FC236}">
                <a16:creationId xmlns="" xmlns:a16="http://schemas.microsoft.com/office/drawing/2014/main" id="{046AD0C3-DEDC-420B-9E87-5F1B8044A8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57FAD5D5-45FC-4E1A-8E8F-12EB52BE7E2E}"/>
              </a:ext>
            </a:extLst>
          </p:cNvPr>
          <p:cNvSpPr txBox="1"/>
          <p:nvPr/>
        </p:nvSpPr>
        <p:spPr>
          <a:xfrm>
            <a:off x="5566267" y="2326595"/>
            <a:ext cx="5686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Higi Medical roll 1/1;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100% celuloza – </a:t>
            </a:r>
            <a:r>
              <a:rPr lang="bs-Latn-BA" b="1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made of natural materials;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2 sloja;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Kontrola kvalitete sirovine i gotovog proizvoda;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Kontinuirana kvaliteta;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Mikrobiološka kontrola;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Prikladno za primjenu u bolnicama, medicinskim centrima, sportskim centrima, salonima ljepote.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ln w="0"/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b="1" dirty="0">
              <a:solidFill>
                <a:srgbClr val="60B8B9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</p:txBody>
      </p:sp>
      <p:pic>
        <p:nvPicPr>
          <p:cNvPr id="3" name="Slika 2" descr="Slika na kojoj se prikazuje sjedenje, na zatvorenom&#10;&#10;Opis je automatski generiran">
            <a:extLst>
              <a:ext uri="{FF2B5EF4-FFF2-40B4-BE49-F238E27FC236}">
                <a16:creationId xmlns="" xmlns:a16="http://schemas.microsoft.com/office/drawing/2014/main" id="{EE2F5F1B-D134-4A0B-807B-87852D878C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215" y="-360324"/>
            <a:ext cx="2768955" cy="6858000"/>
          </a:xfrm>
          <a:prstGeom prst="rect">
            <a:avLst/>
          </a:prstGeom>
        </p:spPr>
      </p:pic>
      <p:sp>
        <p:nvSpPr>
          <p:cNvPr id="4" name="Pravokutnik: zaobljeni kutovi 3">
            <a:extLst>
              <a:ext uri="{FF2B5EF4-FFF2-40B4-BE49-F238E27FC236}">
                <a16:creationId xmlns="" xmlns:a16="http://schemas.microsoft.com/office/drawing/2014/main" id="{63081DAC-6989-4431-86D1-AABA0578B595}"/>
              </a:ext>
            </a:extLst>
          </p:cNvPr>
          <p:cNvSpPr/>
          <p:nvPr/>
        </p:nvSpPr>
        <p:spPr>
          <a:xfrm>
            <a:off x="5125541" y="1272529"/>
            <a:ext cx="7418883" cy="828675"/>
          </a:xfrm>
          <a:prstGeom prst="roundRect">
            <a:avLst/>
          </a:prstGeom>
          <a:solidFill>
            <a:srgbClr val="60B8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>
                <a:ln w="0"/>
                <a:solidFill>
                  <a:srgbClr val="60B8B9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PAPIRNI RUČNIK– Medical roll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FF9A2B3F-27EE-4904-8745-1AEEED250E28}"/>
              </a:ext>
            </a:extLst>
          </p:cNvPr>
          <p:cNvSpPr/>
          <p:nvPr/>
        </p:nvSpPr>
        <p:spPr>
          <a:xfrm>
            <a:off x="5566267" y="1363701"/>
            <a:ext cx="6139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3600" dirty="0">
                <a:ln w="0"/>
                <a:solidFill>
                  <a:schemeClr val="bg1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PAPIRNI RUČNIK– Medical roll</a:t>
            </a:r>
          </a:p>
        </p:txBody>
      </p:sp>
    </p:spTree>
    <p:extLst>
      <p:ext uri="{BB962C8B-B14F-4D97-AF65-F5344CB8AC3E}">
        <p14:creationId xmlns:p14="http://schemas.microsoft.com/office/powerpoint/2010/main" val="162941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prozor, na zatvorenom, zid&#10;&#10;Opis je automatski generiran">
            <a:extLst>
              <a:ext uri="{FF2B5EF4-FFF2-40B4-BE49-F238E27FC236}">
                <a16:creationId xmlns="" xmlns:a16="http://schemas.microsoft.com/office/drawing/2014/main" id="{7D593D7E-C4FE-4CC0-A6D2-63808439CC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" y="-2714"/>
            <a:ext cx="12196824" cy="6860714"/>
          </a:xfrm>
          <a:prstGeom prst="rect">
            <a:avLst/>
          </a:prstGeom>
        </p:spPr>
      </p:pic>
      <p:sp>
        <p:nvSpPr>
          <p:cNvPr id="12" name="Pravokutnik: zaobljeni kutovi 11">
            <a:extLst>
              <a:ext uri="{FF2B5EF4-FFF2-40B4-BE49-F238E27FC236}">
                <a16:creationId xmlns="" xmlns:a16="http://schemas.microsoft.com/office/drawing/2014/main" id="{2DA59701-155E-406B-96E2-CBD95BABD5C9}"/>
              </a:ext>
            </a:extLst>
          </p:cNvPr>
          <p:cNvSpPr/>
          <p:nvPr/>
        </p:nvSpPr>
        <p:spPr>
          <a:xfrm>
            <a:off x="1601651" y="3289133"/>
            <a:ext cx="2919210" cy="1754326"/>
          </a:xfrm>
          <a:prstGeom prst="roundRect">
            <a:avLst/>
          </a:prstGeom>
          <a:solidFill>
            <a:srgbClr val="60B8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pic>
        <p:nvPicPr>
          <p:cNvPr id="9" name="Slika 8" descr="Slika na kojoj se prikazuje na zatvorenom, sjedenje&#10;&#10;Opis je automatski generiran">
            <a:extLst>
              <a:ext uri="{FF2B5EF4-FFF2-40B4-BE49-F238E27FC236}">
                <a16:creationId xmlns="" xmlns:a16="http://schemas.microsoft.com/office/drawing/2014/main" id="{7F2F2C5F-6663-4A71-93CB-E814A65FDF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17" y="1465545"/>
            <a:ext cx="2018367" cy="5401502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8F99CAB3-1D0D-4F0A-B6DE-73C6A92079D1}"/>
              </a:ext>
            </a:extLst>
          </p:cNvPr>
          <p:cNvSpPr txBox="1"/>
          <p:nvPr/>
        </p:nvSpPr>
        <p:spPr>
          <a:xfrm>
            <a:off x="2072707" y="3380018"/>
            <a:ext cx="2332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visina: 660 cm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dijametar: 16,5 cm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dužna listića: 38 cm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br. listića: 210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metara papira: 80 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="" xmlns:a16="http://schemas.microsoft.com/office/drawing/2014/main" id="{D8BD85C1-3BB2-4D8F-A7FE-4390E5A0D35D}"/>
              </a:ext>
            </a:extLst>
          </p:cNvPr>
          <p:cNvSpPr/>
          <p:nvPr/>
        </p:nvSpPr>
        <p:spPr>
          <a:xfrm>
            <a:off x="5174160" y="3289133"/>
            <a:ext cx="2919210" cy="1754326"/>
          </a:xfrm>
          <a:prstGeom prst="roundRect">
            <a:avLst/>
          </a:prstGeom>
          <a:solidFill>
            <a:srgbClr val="60B8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="" xmlns:a16="http://schemas.microsoft.com/office/drawing/2014/main" id="{322DE895-0782-4092-A16A-AF7CDCBD809E}"/>
              </a:ext>
            </a:extLst>
          </p:cNvPr>
          <p:cNvSpPr/>
          <p:nvPr/>
        </p:nvSpPr>
        <p:spPr>
          <a:xfrm>
            <a:off x="8883075" y="3289133"/>
            <a:ext cx="2919210" cy="1754326"/>
          </a:xfrm>
          <a:prstGeom prst="roundRect">
            <a:avLst/>
          </a:prstGeom>
          <a:solidFill>
            <a:srgbClr val="60B8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pic>
        <p:nvPicPr>
          <p:cNvPr id="3" name="Slika 2" descr="Slika na kojoj se prikazuje sjedenje, na zatvorenom&#10;&#10;Opis je automatski generiran">
            <a:extLst>
              <a:ext uri="{FF2B5EF4-FFF2-40B4-BE49-F238E27FC236}">
                <a16:creationId xmlns="" xmlns:a16="http://schemas.microsoft.com/office/drawing/2014/main" id="{D797C7A9-A65A-4C03-9114-55F5EB1185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959" y="997664"/>
            <a:ext cx="2146886" cy="5745443"/>
          </a:xfrm>
          <a:prstGeom prst="rect">
            <a:avLst/>
          </a:prstGeom>
        </p:spPr>
      </p:pic>
      <p:pic>
        <p:nvPicPr>
          <p:cNvPr id="7" name="Slika 6" descr="Slika na kojoj se prikazuje šalica&#10;&#10;Opis je automatski generiran">
            <a:extLst>
              <a:ext uri="{FF2B5EF4-FFF2-40B4-BE49-F238E27FC236}">
                <a16:creationId xmlns="" xmlns:a16="http://schemas.microsoft.com/office/drawing/2014/main" id="{C4ADFDBB-AD14-4A20-AC73-422F01348B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480" y="1081828"/>
            <a:ext cx="1839778" cy="5673372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213A37C2-7C43-425D-91EE-BE042FDDA2AD}"/>
              </a:ext>
            </a:extLst>
          </p:cNvPr>
          <p:cNvSpPr txBox="1"/>
          <p:nvPr/>
        </p:nvSpPr>
        <p:spPr>
          <a:xfrm>
            <a:off x="5742195" y="3418118"/>
            <a:ext cx="2332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visina: 525 cm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dijametar: 14,4 cm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dužna listića: 38 cm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br. listića: 132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metara papira: 50 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AE5779C1-B457-4D71-9266-46437E7713F0}"/>
              </a:ext>
            </a:extLst>
          </p:cNvPr>
          <p:cNvSpPr txBox="1"/>
          <p:nvPr/>
        </p:nvSpPr>
        <p:spPr>
          <a:xfrm>
            <a:off x="9295669" y="3427643"/>
            <a:ext cx="2416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visina: 525 cm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dijametar: 17,0 cm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dužna listića: 38 cm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br. listića: 263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Trebuchet MS" panose="020B0603020202020204" pitchFamily="34" charset="0"/>
              </a:rPr>
              <a:t>metara papira: 100 m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="" xmlns:a16="http://schemas.microsoft.com/office/drawing/2014/main" id="{ECC4FC23-9F74-42D3-82D4-70AC1C9B511A}"/>
              </a:ext>
            </a:extLst>
          </p:cNvPr>
          <p:cNvSpPr/>
          <p:nvPr/>
        </p:nvSpPr>
        <p:spPr>
          <a:xfrm>
            <a:off x="1601651" y="317052"/>
            <a:ext cx="9047299" cy="923925"/>
          </a:xfrm>
          <a:prstGeom prst="roundRect">
            <a:avLst/>
          </a:prstGeom>
          <a:solidFill>
            <a:srgbClr val="60B8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/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BEC449A2-18D8-4F84-9A4E-96949D34A7EA}"/>
              </a:ext>
            </a:extLst>
          </p:cNvPr>
          <p:cNvSpPr txBox="1"/>
          <p:nvPr/>
        </p:nvSpPr>
        <p:spPr>
          <a:xfrm>
            <a:off x="-12566" y="417353"/>
            <a:ext cx="1219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Karakteristike proizvoda </a:t>
            </a:r>
            <a:r>
              <a:rPr lang="hr-HR" sz="40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Medical</a:t>
            </a:r>
            <a:r>
              <a:rPr lang="hr-HR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 roll</a:t>
            </a:r>
            <a:endParaRPr lang="en-US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5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prozor, na zatvorenom, zid&#10;&#10;Opis je automatski generiran">
            <a:extLst>
              <a:ext uri="{FF2B5EF4-FFF2-40B4-BE49-F238E27FC236}">
                <a16:creationId xmlns="" xmlns:a16="http://schemas.microsoft.com/office/drawing/2014/main" id="{32F47956-9320-4BF1-84CE-0557E10A5D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4F511718-83B4-40F1-AE5F-0AA8D63ABC6E}"/>
              </a:ext>
            </a:extLst>
          </p:cNvPr>
          <p:cNvSpPr/>
          <p:nvPr/>
        </p:nvSpPr>
        <p:spPr>
          <a:xfrm>
            <a:off x="6096000" y="2619740"/>
            <a:ext cx="6096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>
                <a:ln w="0"/>
                <a:solidFill>
                  <a:srgbClr val="AC8357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Transportno pakiranje Medical rolla – prednosti: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>
              <a:ln w="0"/>
              <a:solidFill>
                <a:srgbClr val="AC8357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AC8357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Lako prenosivo;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AC8357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Sigurniji i jednostavniji način pakiranja;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AC8357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Olakšano skladištenje proizvoda;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s-Latn-BA" dirty="0">
                <a:ln w="0"/>
                <a:solidFill>
                  <a:srgbClr val="AC8357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Praktičnost i ekonomičnost u transportu;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bs-Latn-BA" dirty="0">
              <a:ln w="0"/>
              <a:solidFill>
                <a:srgbClr val="AC8357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endParaRPr lang="bs-Latn-BA" dirty="0">
              <a:ln w="0"/>
              <a:solidFill>
                <a:srgbClr val="AC8357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s-Latn-BA" dirty="0">
              <a:ln w="0"/>
              <a:solidFill>
                <a:srgbClr val="AC8357"/>
              </a:solidFill>
              <a:latin typeface="Trebuchet MS" panose="020B0603020202020204" pitchFamily="34" charset="0"/>
              <a:cs typeface="Browallia New" panose="020B0502040204020203" pitchFamily="34" charset="-34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9EDF56CA-EDB4-4AE1-88D6-35A5CCC514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2076815"/>
            <a:ext cx="4781185" cy="4781185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="" xmlns:a16="http://schemas.microsoft.com/office/drawing/2014/main" id="{5F41C624-2D02-43B4-80B5-FA8B9EE8BBDC}"/>
              </a:ext>
            </a:extLst>
          </p:cNvPr>
          <p:cNvSpPr/>
          <p:nvPr/>
        </p:nvSpPr>
        <p:spPr>
          <a:xfrm>
            <a:off x="6143625" y="1375744"/>
            <a:ext cx="7200900" cy="817365"/>
          </a:xfrm>
          <a:prstGeom prst="roundRect">
            <a:avLst/>
          </a:prstGeom>
          <a:solidFill>
            <a:srgbClr val="AC83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>
              <a:solidFill>
                <a:schemeClr val="bg1"/>
              </a:solidFill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="" xmlns:a16="http://schemas.microsoft.com/office/drawing/2014/main" id="{D91C058C-373E-4AD3-A843-53510021B19A}"/>
              </a:ext>
            </a:extLst>
          </p:cNvPr>
          <p:cNvSpPr/>
          <p:nvPr/>
        </p:nvSpPr>
        <p:spPr>
          <a:xfrm>
            <a:off x="6347016" y="1492040"/>
            <a:ext cx="5692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3200" b="1" dirty="0">
                <a:ln w="0"/>
                <a:solidFill>
                  <a:schemeClr val="bg1"/>
                </a:solidFill>
                <a:latin typeface="Trebuchet MS" panose="020B0603020202020204" pitchFamily="34" charset="0"/>
                <a:cs typeface="Browallia New" panose="020B0502040204020203" pitchFamily="34" charset="-34"/>
              </a:rPr>
              <a:t>PAPIRNI RUČNIK– Medical roll</a:t>
            </a:r>
          </a:p>
        </p:txBody>
      </p:sp>
    </p:spTree>
    <p:extLst>
      <p:ext uri="{BB962C8B-B14F-4D97-AF65-F5344CB8AC3E}">
        <p14:creationId xmlns:p14="http://schemas.microsoft.com/office/powerpoint/2010/main" val="97211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F4147D76-E848-45E0-8C1D-6D4A880ABF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D71E6B2E-FAB3-4E1A-9E64-DD629360D6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252" y="2258291"/>
            <a:ext cx="3781432" cy="4599709"/>
          </a:xfrm>
          <a:prstGeom prst="rect">
            <a:avLst/>
          </a:prstGeom>
        </p:spPr>
      </p:pic>
      <p:pic>
        <p:nvPicPr>
          <p:cNvPr id="5" name="Slika 4" descr="Slika na kojoj se prikazuje toaletni pribor&#10;&#10;Opis je automatski generiran">
            <a:extLst>
              <a:ext uri="{FF2B5EF4-FFF2-40B4-BE49-F238E27FC236}">
                <a16:creationId xmlns="" xmlns:a16="http://schemas.microsoft.com/office/drawing/2014/main" id="{430C7468-69CC-4A5F-9062-1E2AB620F2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15127"/>
            <a:ext cx="3781432" cy="459970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E7D3C6E9-A1A6-4B69-840D-C0917C09A7E9}"/>
              </a:ext>
            </a:extLst>
          </p:cNvPr>
          <p:cNvSpPr txBox="1"/>
          <p:nvPr/>
        </p:nvSpPr>
        <p:spPr>
          <a:xfrm>
            <a:off x="6843952" y="1946685"/>
            <a:ext cx="4739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872990"/>
                </a:solidFill>
                <a:latin typeface="Trebuchet MS" panose="020B0603020202020204" pitchFamily="34" charset="0"/>
              </a:rPr>
              <a:t>4 L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872990"/>
                </a:solidFill>
                <a:latin typeface="Trebuchet MS" panose="020B0603020202020204" pitchFamily="34" charset="0"/>
              </a:rPr>
              <a:t>Koncentrirani omekšivač za tkanine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872990"/>
                </a:solidFill>
                <a:latin typeface="Trebuchet MS" panose="020B0603020202020204" pitchFamily="34" charset="0"/>
              </a:rPr>
              <a:t>Čini odjeću mekšom i mirisnom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872990"/>
                </a:solidFill>
                <a:latin typeface="Trebuchet MS" panose="020B0603020202020204" pitchFamily="34" charset="0"/>
              </a:rPr>
              <a:t>Dugotrajan miris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872990"/>
                </a:solidFill>
                <a:latin typeface="Trebuchet MS" panose="020B0603020202020204" pitchFamily="34" charset="0"/>
              </a:rPr>
              <a:t>Prikladan za primjenu u hotelima, restoranima, većim objektima</a:t>
            </a:r>
          </a:p>
          <a:p>
            <a:pPr marL="285750" indent="-285750">
              <a:buFontTx/>
              <a:buChar char="-"/>
            </a:pPr>
            <a:endParaRPr lang="hr-HR" dirty="0">
              <a:solidFill>
                <a:srgbClr val="872990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dirty="0">
              <a:solidFill>
                <a:srgbClr val="87299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43BD167D-30E1-4DDD-B457-85275E98C957}"/>
              </a:ext>
            </a:extLst>
          </p:cNvPr>
          <p:cNvSpPr/>
          <p:nvPr/>
        </p:nvSpPr>
        <p:spPr>
          <a:xfrm>
            <a:off x="6843952" y="1037404"/>
            <a:ext cx="3614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srgbClr val="872990"/>
                </a:solidFill>
                <a:latin typeface="Trebuchet MS" panose="020B0603020202020204" pitchFamily="34" charset="0"/>
              </a:rPr>
              <a:t>HIGI OMEKŠIVAČ</a:t>
            </a:r>
          </a:p>
        </p:txBody>
      </p:sp>
    </p:spTree>
    <p:extLst>
      <p:ext uri="{BB962C8B-B14F-4D97-AF65-F5344CB8AC3E}">
        <p14:creationId xmlns:p14="http://schemas.microsoft.com/office/powerpoint/2010/main" val="263699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 na kojoj se prikazuje na zatvorenom, zid, pod, prozor&#10;&#10;Opis je automatski generiran">
            <a:extLst>
              <a:ext uri="{FF2B5EF4-FFF2-40B4-BE49-F238E27FC236}">
                <a16:creationId xmlns="" xmlns:a16="http://schemas.microsoft.com/office/drawing/2014/main" id="{E470D34C-AA2A-435C-9BD0-75C0B585F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0172"/>
            <a:ext cx="12210083" cy="686817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7569CDBC-6DA0-4454-AB3A-4764AE4FE4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057" y="-19696"/>
            <a:ext cx="12210083" cy="686817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85C7C177-D7D0-43D7-865D-106D42B857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911" y="1619131"/>
            <a:ext cx="4067460" cy="494763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434A9C65-AE0B-461B-8BA6-7789A5D57867}"/>
              </a:ext>
            </a:extLst>
          </p:cNvPr>
          <p:cNvSpPr txBox="1"/>
          <p:nvPr/>
        </p:nvSpPr>
        <p:spPr>
          <a:xfrm>
            <a:off x="7116339" y="809650"/>
            <a:ext cx="52554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>
              <a:solidFill>
                <a:srgbClr val="47A5A0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47A5A0"/>
                </a:solidFill>
                <a:latin typeface="Trebuchet MS" panose="020B0603020202020204" pitchFamily="34" charset="0"/>
              </a:rPr>
              <a:t>4L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47A5A0"/>
                </a:solidFill>
                <a:latin typeface="Trebuchet MS" panose="020B0603020202020204" pitchFamily="34" charset="0"/>
              </a:rPr>
              <a:t>deterdžent za ručno pranje posuđa s </a:t>
            </a:r>
          </a:p>
          <a:p>
            <a:pPr>
              <a:lnSpc>
                <a:spcPct val="200000"/>
              </a:lnSpc>
            </a:pPr>
            <a:r>
              <a:rPr lang="hr-HR" dirty="0">
                <a:solidFill>
                  <a:srgbClr val="47A5A0"/>
                </a:solidFill>
                <a:latin typeface="Trebuchet MS" panose="020B0603020202020204" pitchFamily="34" charset="0"/>
              </a:rPr>
              <a:t>    mirisom limuna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47A5A0"/>
                </a:solidFill>
                <a:latin typeface="Trebuchet MS" panose="020B0603020202020204" pitchFamily="34" charset="0"/>
              </a:rPr>
              <a:t>deterdžent za strojno pranje posuđa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47A5A0"/>
                </a:solidFill>
                <a:latin typeface="Trebuchet MS" panose="020B0603020202020204" pitchFamily="34" charset="0"/>
              </a:rPr>
              <a:t>Uklanja tvrdokorne i masne mrlje te daje </a:t>
            </a:r>
          </a:p>
          <a:p>
            <a:pPr>
              <a:lnSpc>
                <a:spcPct val="200000"/>
              </a:lnSpc>
            </a:pPr>
            <a:r>
              <a:rPr lang="hr-HR" dirty="0">
                <a:solidFill>
                  <a:srgbClr val="47A5A0"/>
                </a:solidFill>
                <a:latin typeface="Trebuchet MS" panose="020B0603020202020204" pitchFamily="34" charset="0"/>
              </a:rPr>
              <a:t>     sjaj vašem posuđu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r-HR" dirty="0">
                <a:solidFill>
                  <a:srgbClr val="47A5A0"/>
                </a:solidFill>
                <a:latin typeface="Trebuchet MS" panose="020B0603020202020204" pitchFamily="34" charset="0"/>
              </a:rPr>
              <a:t>Prikladan za primjenu u hotelima, restoranima, većim objektima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hr-HR" dirty="0">
              <a:solidFill>
                <a:srgbClr val="47A5A0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hr-HR" dirty="0">
              <a:solidFill>
                <a:srgbClr val="47A5A0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dirty="0">
              <a:solidFill>
                <a:srgbClr val="47A5A0"/>
              </a:solidFill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47A5A0"/>
              </a:solidFill>
              <a:latin typeface="Trebuchet MS" panose="020B0603020202020204" pitchFamily="34" charset="0"/>
            </a:endParaRPr>
          </a:p>
          <a:p>
            <a:endParaRPr lang="en-US" b="1" dirty="0">
              <a:solidFill>
                <a:srgbClr val="47A5A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D526EA32-0E06-4F6A-9B3D-C076D317F840}"/>
              </a:ext>
            </a:extLst>
          </p:cNvPr>
          <p:cNvSpPr/>
          <p:nvPr/>
        </p:nvSpPr>
        <p:spPr>
          <a:xfrm>
            <a:off x="7279352" y="452343"/>
            <a:ext cx="4627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47A5A0"/>
                </a:solidFill>
                <a:latin typeface="Trebuchet MS" panose="020B0603020202020204" pitchFamily="34" charset="0"/>
              </a:rPr>
              <a:t>HIGI DETERDŽENT ZA SUĐE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CC107D1-13E4-4429-828C-A391CF886A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4951" y="1672243"/>
            <a:ext cx="4067460" cy="49476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47E22EBD-056C-43CE-B7D1-2D794350A5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924" y="1900845"/>
            <a:ext cx="4067460" cy="494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44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481</Words>
  <Application>Microsoft Office PowerPoint</Application>
  <PresentationFormat>Prilagođeno</PresentationFormat>
  <Paragraphs>144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Silvija Tica</dc:creator>
  <cp:lastModifiedBy>Ivan Lisjak</cp:lastModifiedBy>
  <cp:revision>68</cp:revision>
  <dcterms:created xsi:type="dcterms:W3CDTF">2019-05-11T08:12:52Z</dcterms:created>
  <dcterms:modified xsi:type="dcterms:W3CDTF">2020-03-02T08:38:30Z</dcterms:modified>
</cp:coreProperties>
</file>